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58" r:id="rId3"/>
    <p:sldId id="260" r:id="rId4"/>
    <p:sldId id="262" r:id="rId5"/>
    <p:sldId id="257" r:id="rId6"/>
    <p:sldId id="261" r:id="rId7"/>
    <p:sldId id="259"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5/10/relationships/revisionInfo" Target="revisionInfo.xml"/></Relationships>
</file>

<file path=ppt/media/image1.jpg>
</file>

<file path=ppt/media/image2.png>
</file>

<file path=ppt/media/image3.png>
</file>

<file path=ppt/media/image4.png>
</file>

<file path=ppt/media/image5.svg>
</file>

<file path=ppt/media/image6.png>
</file>

<file path=ppt/media/image7.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11/15/2017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561359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5</a:t>
            </a:fld>
            <a:endParaRPr lang="en-US" dirty="0"/>
          </a:p>
        </p:txBody>
      </p:sp>
    </p:spTree>
    <p:extLst>
      <p:ext uri="{BB962C8B-B14F-4D97-AF65-F5344CB8AC3E}">
        <p14:creationId xmlns:p14="http://schemas.microsoft.com/office/powerpoint/2010/main" val="1180478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11/15/2017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7.svg"/></Relationships>
</file>

<file path=ppt/slides/_rels/slide7.xml.rels><?xml version="1.0" encoding="UTF-8" standalone="yes"?>
<Relationships xmlns="http://schemas.openxmlformats.org/package/2006/relationships"><Relationship Id="rId3" Type="http://schemas.openxmlformats.org/officeDocument/2006/relationships/hyperlink" Target="https://spark.apache.org/docs/latest/streaming-programming-guide.html" TargetMode="External"/><Relationship Id="rId7" Type="http://schemas.openxmlformats.org/officeDocument/2006/relationships/hyperlink" Target="https://apps.twitter.com/app/14399887" TargetMode="External"/><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hyperlink" Target="https://github.com/databricks/spark-training/blob/master/website/realtime-processing-with-spark-streaming.md" TargetMode="External"/><Relationship Id="rId5" Type="http://schemas.openxmlformats.org/officeDocument/2006/relationships/hyperlink" Target="https://www.toptal.com/apache/apache-spark-streaming-twitter" TargetMode="External"/><Relationship Id="rId4" Type="http://schemas.openxmlformats.org/officeDocument/2006/relationships/hyperlink" Target="https://youtu.be/AqcszswBRFQ"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207967"/>
            <a:ext cx="9144000" cy="2387600"/>
          </a:xfrm>
        </p:spPr>
        <p:txBody>
          <a:bodyPr/>
          <a:lstStyle/>
          <a:p>
            <a:r>
              <a:rPr lang="en-US" dirty="0">
                <a:solidFill>
                  <a:schemeClr val="bg1"/>
                </a:solidFill>
                <a:latin typeface="Roboto" pitchFamily="2" charset="0"/>
                <a:ea typeface="Roboto" pitchFamily="2" charset="0"/>
              </a:rPr>
              <a:t>Tracking the Top 5 Most Popular Hashtags</a:t>
            </a:r>
          </a:p>
        </p:txBody>
      </p:sp>
      <p:sp>
        <p:nvSpPr>
          <p:cNvPr id="3" name="Subtitle 2">
            <a:extLst>
              <a:ext uri="{FF2B5EF4-FFF2-40B4-BE49-F238E27FC236}">
                <a16:creationId xmlns:a16="http://schemas.microsoft.com/office/drawing/2014/main" id="{2CFA7A92-F44A-499C-B6B9-FDE9A006AF4D}"/>
              </a:ext>
            </a:extLst>
          </p:cNvPr>
          <p:cNvSpPr>
            <a:spLocks noGrp="1"/>
          </p:cNvSpPr>
          <p:nvPr>
            <p:ph type="subTitle" idx="1"/>
          </p:nvPr>
        </p:nvSpPr>
        <p:spPr>
          <a:xfrm>
            <a:off x="1524000" y="2687642"/>
            <a:ext cx="9144000" cy="562708"/>
          </a:xfrm>
        </p:spPr>
        <p:txBody>
          <a:bodyPr/>
          <a:lstStyle/>
          <a:p>
            <a:r>
              <a:rPr lang="en-US" dirty="0">
                <a:solidFill>
                  <a:schemeClr val="bg1"/>
                </a:solidFill>
                <a:latin typeface="Roboto" pitchFamily="2" charset="0"/>
                <a:ea typeface="Roboto" pitchFamily="2" charset="0"/>
              </a:rPr>
              <a:t>Using Streaming with</a:t>
            </a:r>
          </a:p>
        </p:txBody>
      </p:sp>
      <p:pic>
        <p:nvPicPr>
          <p:cNvPr id="1026" name="Picture 2" descr="https://spark.apache.org/images/spark-logo-trademark.png">
            <a:extLst>
              <a:ext uri="{FF2B5EF4-FFF2-40B4-BE49-F238E27FC236}">
                <a16:creationId xmlns:a16="http://schemas.microsoft.com/office/drawing/2014/main" id="{D054FE73-EE3E-4CB3-A589-7BE16A8356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06590" y="3250350"/>
            <a:ext cx="5622471" cy="29906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sz="3600" dirty="0">
                <a:solidFill>
                  <a:schemeClr val="bg1"/>
                </a:solidFill>
                <a:latin typeface="Roboto" pitchFamily="2" charset="0"/>
                <a:ea typeface="Roboto" pitchFamily="2" charset="0"/>
              </a:rPr>
              <a:t>Overview</a:t>
            </a:r>
          </a:p>
        </p:txBody>
      </p:sp>
      <p:sp>
        <p:nvSpPr>
          <p:cNvPr id="3" name="Content Placeholder 2">
            <a:extLst>
              <a:ext uri="{FF2B5EF4-FFF2-40B4-BE49-F238E27FC236}">
                <a16:creationId xmlns:a16="http://schemas.microsoft.com/office/drawing/2014/main" id="{FE433BE5-8C00-4E8A-97A9-747C3ABE621C}"/>
              </a:ext>
            </a:extLst>
          </p:cNvPr>
          <p:cNvSpPr>
            <a:spLocks noGrp="1"/>
          </p:cNvSpPr>
          <p:nvPr>
            <p:ph idx="1"/>
          </p:nvPr>
        </p:nvSpPr>
        <p:spPr/>
        <p:txBody>
          <a:bodyPr>
            <a:normAutofit/>
          </a:bodyPr>
          <a:lstStyle/>
          <a:p>
            <a:pPr fontAlgn="base"/>
            <a:r>
              <a:rPr lang="en-US" dirty="0">
                <a:solidFill>
                  <a:schemeClr val="bg1"/>
                </a:solidFill>
                <a:latin typeface="Roboto" pitchFamily="2" charset="0"/>
                <a:ea typeface="Roboto" pitchFamily="2" charset="0"/>
              </a:rPr>
              <a:t>Spark streaming allows for tracking frequently-updated datasets</a:t>
            </a:r>
          </a:p>
          <a:p>
            <a:pPr fontAlgn="base"/>
            <a:r>
              <a:rPr lang="en-US" dirty="0">
                <a:solidFill>
                  <a:schemeClr val="bg1"/>
                </a:solidFill>
                <a:latin typeface="Roboto" pitchFamily="2" charset="0"/>
                <a:ea typeface="Roboto" pitchFamily="2" charset="0"/>
              </a:rPr>
              <a:t>Can use it to track most popular hashtags in 5 mins windows based on their counts in a Twitter stream, and by using the </a:t>
            </a:r>
            <a:r>
              <a:rPr lang="en-US" dirty="0" err="1">
                <a:solidFill>
                  <a:srgbClr val="00B0F0"/>
                </a:solidFill>
                <a:latin typeface="Consolas" panose="020B0609020204030204" pitchFamily="49" charset="0"/>
                <a:ea typeface="Roboto" pitchFamily="2" charset="0"/>
              </a:rPr>
              <a:t>StreamingContext</a:t>
            </a:r>
            <a:r>
              <a:rPr lang="en-US" dirty="0">
                <a:solidFill>
                  <a:schemeClr val="bg1"/>
                </a:solidFill>
                <a:latin typeface="Roboto" pitchFamily="2" charset="0"/>
                <a:ea typeface="Roboto" pitchFamily="2" charset="0"/>
              </a:rPr>
              <a:t> function</a:t>
            </a:r>
            <a:r>
              <a:rPr lang="en-US" sz="2000" dirty="0">
                <a:solidFill>
                  <a:schemeClr val="bg1"/>
                </a:solidFill>
                <a:latin typeface="Roboto" pitchFamily="2" charset="0"/>
                <a:ea typeface="Roboto" pitchFamily="2" charset="0"/>
              </a:rPr>
              <a:t>.</a:t>
            </a:r>
          </a:p>
          <a:p>
            <a:endParaRPr lang="en-US" sz="2000" dirty="0">
              <a:latin typeface="Roboto" pitchFamily="2" charset="0"/>
              <a:ea typeface="Roboto" pitchFamily="2" charset="0"/>
            </a:endParaRPr>
          </a:p>
        </p:txBody>
      </p:sp>
      <p:pic>
        <p:nvPicPr>
          <p:cNvPr id="5" name="Picture 2" descr="Image result for twitter transparent logo">
            <a:extLst>
              <a:ext uri="{FF2B5EF4-FFF2-40B4-BE49-F238E27FC236}">
                <a16:creationId xmlns:a16="http://schemas.microsoft.com/office/drawing/2014/main" id="{FE04A433-0F18-43EF-A115-345BD5C396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936792" y="4181487"/>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9" name="Graphic 8" descr="Bar chart">
            <a:extLst>
              <a:ext uri="{FF2B5EF4-FFF2-40B4-BE49-F238E27FC236}">
                <a16:creationId xmlns:a16="http://schemas.microsoft.com/office/drawing/2014/main" id="{8BC079F0-249E-4137-BB9E-8B04657790B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804706" y="3781459"/>
            <a:ext cx="2849996" cy="2849996"/>
          </a:xfrm>
          <a:prstGeom prst="rect">
            <a:avLst/>
          </a:prstGeom>
        </p:spPr>
      </p:pic>
      <p:sp>
        <p:nvSpPr>
          <p:cNvPr id="11" name="Rectangle 10">
            <a:extLst>
              <a:ext uri="{FF2B5EF4-FFF2-40B4-BE49-F238E27FC236}">
                <a16:creationId xmlns:a16="http://schemas.microsoft.com/office/drawing/2014/main" id="{C79284EF-5FCF-40AB-9284-D1F92F684D7F}"/>
              </a:ext>
            </a:extLst>
          </p:cNvPr>
          <p:cNvSpPr/>
          <p:nvPr/>
        </p:nvSpPr>
        <p:spPr>
          <a:xfrm>
            <a:off x="3009388" y="5028729"/>
            <a:ext cx="1058470" cy="6454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2" descr="https://spark.apache.org/images/spark-logo-trademark.png">
            <a:extLst>
              <a:ext uri="{FF2B5EF4-FFF2-40B4-BE49-F238E27FC236}">
                <a16:creationId xmlns:a16="http://schemas.microsoft.com/office/drawing/2014/main" id="{A7A4A62E-05C3-42F9-9194-493B292A4C6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48991" y="4554540"/>
            <a:ext cx="2451206" cy="1303833"/>
          </a:xfrm>
          <a:prstGeom prst="rect">
            <a:avLst/>
          </a:prstGeom>
          <a:noFill/>
          <a:extLst>
            <a:ext uri="{909E8E84-426E-40DD-AFC4-6F175D3DCCD1}">
              <a14:hiddenFill xmlns:a14="http://schemas.microsoft.com/office/drawing/2010/main">
                <a:solidFill>
                  <a:srgbClr val="FFFFFF"/>
                </a:solidFill>
              </a14:hiddenFill>
            </a:ext>
          </a:extLst>
        </p:spPr>
      </p:pic>
      <p:sp>
        <p:nvSpPr>
          <p:cNvPr id="14" name="Arrow: Right 13">
            <a:extLst>
              <a:ext uri="{FF2B5EF4-FFF2-40B4-BE49-F238E27FC236}">
                <a16:creationId xmlns:a16="http://schemas.microsoft.com/office/drawing/2014/main" id="{7B96261C-B769-4513-8360-4088E3CC39D3}"/>
              </a:ext>
            </a:extLst>
          </p:cNvPr>
          <p:cNvSpPr/>
          <p:nvPr/>
        </p:nvSpPr>
        <p:spPr>
          <a:xfrm>
            <a:off x="4064852" y="5086828"/>
            <a:ext cx="1284139" cy="526760"/>
          </a:xfrm>
          <a:prstGeom prst="rightArrow">
            <a:avLst/>
          </a:prstGeom>
          <a:solidFill>
            <a:srgbClr val="55AD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Arrow: Right 15">
            <a:extLst>
              <a:ext uri="{FF2B5EF4-FFF2-40B4-BE49-F238E27FC236}">
                <a16:creationId xmlns:a16="http://schemas.microsoft.com/office/drawing/2014/main" id="{B9694A0B-29EE-435A-AE1B-619BEB04B0EB}"/>
              </a:ext>
            </a:extLst>
          </p:cNvPr>
          <p:cNvSpPr/>
          <p:nvPr/>
        </p:nvSpPr>
        <p:spPr>
          <a:xfrm>
            <a:off x="7801497" y="5086828"/>
            <a:ext cx="1284139" cy="526760"/>
          </a:xfrm>
          <a:prstGeom prst="rightArrow">
            <a:avLst/>
          </a:prstGeom>
          <a:solidFill>
            <a:srgbClr val="55AD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2" descr="Image result for twitter transparent logo">
            <a:extLst>
              <a:ext uri="{FF2B5EF4-FFF2-40B4-BE49-F238E27FC236}">
                <a16:creationId xmlns:a16="http://schemas.microsoft.com/office/drawing/2014/main" id="{E8C1DBDB-DBDA-4342-8F4A-83AEC705DC3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1702281" y="4568124"/>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Image result for twitter transparent logo">
            <a:extLst>
              <a:ext uri="{FF2B5EF4-FFF2-40B4-BE49-F238E27FC236}">
                <a16:creationId xmlns:a16="http://schemas.microsoft.com/office/drawing/2014/main" id="{5ED0F13D-CC5E-4B85-B82E-470294DA239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1651311" y="5593414"/>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Image result for twitter transparent logo">
            <a:extLst>
              <a:ext uri="{FF2B5EF4-FFF2-40B4-BE49-F238E27FC236}">
                <a16:creationId xmlns:a16="http://schemas.microsoft.com/office/drawing/2014/main" id="{88BDA969-3151-4DE5-9417-F4E81951416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778396" y="5206777"/>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descr="Image result for twitter transparent logo">
            <a:extLst>
              <a:ext uri="{FF2B5EF4-FFF2-40B4-BE49-F238E27FC236}">
                <a16:creationId xmlns:a16="http://schemas.microsoft.com/office/drawing/2014/main" id="{BE2F70E1-93BD-4BED-9B8F-AA7F38CA82F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9265" y="4529141"/>
            <a:ext cx="885868" cy="745351"/>
          </a:xfrm>
          <a:prstGeom prst="rect">
            <a:avLst/>
          </a:prstGeom>
          <a:noFill/>
          <a:extLst>
            <a:ext uri="{909E8E84-426E-40DD-AFC4-6F175D3DCCD1}">
              <a14:hiddenFill xmlns:a14="http://schemas.microsoft.com/office/drawing/2010/main">
                <a:solidFill>
                  <a:srgbClr val="FFFFFF"/>
                </a:solidFill>
              </a14:hiddenFill>
            </a:ext>
          </a:extLst>
        </p:spPr>
      </p:pic>
      <p:sp>
        <p:nvSpPr>
          <p:cNvPr id="10" name="Trapezoid 9">
            <a:extLst>
              <a:ext uri="{FF2B5EF4-FFF2-40B4-BE49-F238E27FC236}">
                <a16:creationId xmlns:a16="http://schemas.microsoft.com/office/drawing/2014/main" id="{8443C43E-8C35-4E41-BCB9-95EE35CC3CB1}"/>
              </a:ext>
            </a:extLst>
          </p:cNvPr>
          <p:cNvSpPr/>
          <p:nvPr/>
        </p:nvSpPr>
        <p:spPr>
          <a:xfrm rot="5400000">
            <a:off x="1500157" y="4999150"/>
            <a:ext cx="2326891" cy="691570"/>
          </a:xfrm>
          <a:prstGeom prst="trapezoid">
            <a:avLst>
              <a:gd name="adj" fmla="val 121337"/>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62E9CC45-EFEA-43BD-A914-FD4BACE12732}"/>
              </a:ext>
            </a:extLst>
          </p:cNvPr>
          <p:cNvSpPr txBox="1"/>
          <p:nvPr/>
        </p:nvSpPr>
        <p:spPr>
          <a:xfrm>
            <a:off x="2410988" y="5028729"/>
            <a:ext cx="1605055" cy="646331"/>
          </a:xfrm>
          <a:prstGeom prst="rect">
            <a:avLst/>
          </a:prstGeom>
          <a:noFill/>
        </p:spPr>
        <p:txBody>
          <a:bodyPr wrap="none" rtlCol="0">
            <a:spAutoFit/>
          </a:bodyPr>
          <a:lstStyle/>
          <a:p>
            <a:pPr algn="ctr"/>
            <a:r>
              <a:rPr lang="en-US" dirty="0">
                <a:solidFill>
                  <a:schemeClr val="bg1"/>
                </a:solidFill>
                <a:latin typeface="Roboto" pitchFamily="2" charset="0"/>
                <a:ea typeface="Roboto" pitchFamily="2" charset="0"/>
              </a:rPr>
              <a:t>Twitter HTTP </a:t>
            </a:r>
          </a:p>
          <a:p>
            <a:pPr algn="ctr"/>
            <a:r>
              <a:rPr lang="en-US" dirty="0">
                <a:solidFill>
                  <a:schemeClr val="bg1"/>
                </a:solidFill>
                <a:latin typeface="Roboto" pitchFamily="2" charset="0"/>
                <a:ea typeface="Roboto" pitchFamily="2" charset="0"/>
              </a:rPr>
              <a:t>Client App</a:t>
            </a:r>
          </a:p>
        </p:txBody>
      </p:sp>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F3B9E-5F27-43A9-B9D6-6763EEA677D8}"/>
              </a:ext>
            </a:extLst>
          </p:cNvPr>
          <p:cNvSpPr>
            <a:spLocks noGrp="1"/>
          </p:cNvSpPr>
          <p:nvPr>
            <p:ph type="title"/>
          </p:nvPr>
        </p:nvSpPr>
        <p:spPr>
          <a:xfrm>
            <a:off x="838200" y="365125"/>
            <a:ext cx="10515600" cy="6035675"/>
          </a:xfrm>
        </p:spPr>
        <p:txBody>
          <a:bodyPr/>
          <a:lstStyle/>
          <a:p>
            <a:r>
              <a:rPr lang="en-US" dirty="0">
                <a:solidFill>
                  <a:schemeClr val="bg1"/>
                </a:solidFill>
                <a:latin typeface="Roboto" pitchFamily="2" charset="0"/>
                <a:ea typeface="Roboto" pitchFamily="2" charset="0"/>
              </a:rPr>
              <a:t>To the Code!</a:t>
            </a:r>
          </a:p>
        </p:txBody>
      </p:sp>
    </p:spTree>
    <p:extLst>
      <p:ext uri="{BB962C8B-B14F-4D97-AF65-F5344CB8AC3E}">
        <p14:creationId xmlns:p14="http://schemas.microsoft.com/office/powerpoint/2010/main" val="2932509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What is </a:t>
            </a:r>
            <a:r>
              <a:rPr lang="en-US" dirty="0">
                <a:solidFill>
                  <a:srgbClr val="00B0F0"/>
                </a:solidFill>
                <a:latin typeface="Consolas" panose="020B0609020204030204" pitchFamily="49" charset="0"/>
              </a:rPr>
              <a:t>reduceByKeyAndWindow</a:t>
            </a:r>
            <a:r>
              <a:rPr lang="en-US" dirty="0">
                <a:solidFill>
                  <a:schemeClr val="bg1"/>
                </a:solidFill>
                <a:latin typeface="Consolas" panose="020B0609020204030204" pitchFamily="49" charset="0"/>
              </a:rPr>
              <a:t>?</a:t>
            </a: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rPr>
              <a:t> </a:t>
            </a:r>
            <a:r>
              <a:rPr lang="en-US" dirty="0">
                <a:solidFill>
                  <a:srgbClr val="00B0F0"/>
                </a:solidFill>
              </a:rPr>
              <a:t>reduceByKeyAndWindow</a:t>
            </a:r>
            <a:r>
              <a:rPr lang="en-US" dirty="0">
                <a:solidFill>
                  <a:schemeClr val="bg1"/>
                </a:solidFill>
              </a:rPr>
              <a:t>(</a:t>
            </a:r>
            <a:r>
              <a:rPr lang="en-US" i="1" dirty="0">
                <a:solidFill>
                  <a:schemeClr val="accent2"/>
                </a:solidFill>
              </a:rPr>
              <a:t>func</a:t>
            </a:r>
            <a:r>
              <a:rPr lang="en-US" dirty="0">
                <a:solidFill>
                  <a:schemeClr val="bg1"/>
                </a:solidFill>
              </a:rPr>
              <a:t>, </a:t>
            </a:r>
            <a:r>
              <a:rPr lang="en-US" i="1" dirty="0">
                <a:solidFill>
                  <a:schemeClr val="accent2"/>
                </a:solidFill>
              </a:rPr>
              <a:t>windowLength</a:t>
            </a:r>
            <a:r>
              <a:rPr lang="en-US" dirty="0">
                <a:solidFill>
                  <a:schemeClr val="bg1"/>
                </a:solidFill>
              </a:rPr>
              <a:t>, </a:t>
            </a:r>
            <a:r>
              <a:rPr lang="en-US" i="1" dirty="0">
                <a:solidFill>
                  <a:schemeClr val="accent2"/>
                </a:solidFill>
              </a:rPr>
              <a:t>slideInterval</a:t>
            </a:r>
            <a:r>
              <a:rPr lang="en-US" dirty="0">
                <a:solidFill>
                  <a:schemeClr val="bg1"/>
                </a:solidFill>
              </a:rPr>
              <a:t>, [</a:t>
            </a:r>
            <a:r>
              <a:rPr lang="en-US" i="1" dirty="0">
                <a:solidFill>
                  <a:schemeClr val="accent2"/>
                </a:solidFill>
              </a:rPr>
              <a:t>numTasks</a:t>
            </a:r>
            <a:r>
              <a:rPr lang="en-US" dirty="0">
                <a:solidFill>
                  <a:schemeClr val="bg1"/>
                </a:solidFill>
              </a:rPr>
              <a:t>])</a:t>
            </a:r>
          </a:p>
          <a:p>
            <a:r>
              <a:rPr lang="en-US" dirty="0">
                <a:solidFill>
                  <a:schemeClr val="bg1"/>
                </a:solidFill>
              </a:rPr>
              <a:t>Aggregates datastream of (K,V) Pairs where values for each key are aggregated using the </a:t>
            </a:r>
            <a:r>
              <a:rPr lang="en-US" i="1" dirty="0">
                <a:solidFill>
                  <a:schemeClr val="accent2"/>
                </a:solidFill>
              </a:rPr>
              <a:t>func</a:t>
            </a:r>
            <a:r>
              <a:rPr lang="en-US" dirty="0">
                <a:solidFill>
                  <a:schemeClr val="bg1"/>
                </a:solidFill>
              </a:rPr>
              <a:t> reduce functions over a windowLength</a:t>
            </a:r>
          </a:p>
          <a:p>
            <a:pPr lvl="1"/>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676355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What is </a:t>
            </a:r>
            <a:r>
              <a:rPr lang="en-US" dirty="0">
                <a:solidFill>
                  <a:srgbClr val="00B0F0"/>
                </a:solidFill>
                <a:latin typeface="Consolas" panose="020B0609020204030204" pitchFamily="49" charset="0"/>
              </a:rPr>
              <a:t>reduceByKeyAndWindow</a:t>
            </a:r>
            <a:r>
              <a:rPr lang="en-US" dirty="0">
                <a:solidFill>
                  <a:schemeClr val="bg1"/>
                </a:solidFill>
                <a:latin typeface="Consolas" panose="020B0609020204030204" pitchFamily="49" charset="0"/>
              </a:rPr>
              <a:t>?</a:t>
            </a: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rPr>
              <a:t> </a:t>
            </a:r>
            <a:r>
              <a:rPr lang="en-US" dirty="0">
                <a:solidFill>
                  <a:srgbClr val="00B0F0"/>
                </a:solidFill>
              </a:rPr>
              <a:t>reduceByKeyAndWindow</a:t>
            </a:r>
            <a:r>
              <a:rPr lang="en-US" dirty="0">
                <a:solidFill>
                  <a:schemeClr val="bg1"/>
                </a:solidFill>
              </a:rPr>
              <a:t>(</a:t>
            </a:r>
            <a:r>
              <a:rPr lang="en-US" i="1" dirty="0">
                <a:solidFill>
                  <a:schemeClr val="accent2"/>
                </a:solidFill>
              </a:rPr>
              <a:t>func</a:t>
            </a:r>
            <a:r>
              <a:rPr lang="en-US" dirty="0">
                <a:solidFill>
                  <a:schemeClr val="bg1"/>
                </a:solidFill>
              </a:rPr>
              <a:t>, </a:t>
            </a:r>
            <a:r>
              <a:rPr lang="en-US" i="1" dirty="0">
                <a:solidFill>
                  <a:schemeClr val="accent2"/>
                </a:solidFill>
              </a:rPr>
              <a:t>windowLength</a:t>
            </a:r>
            <a:r>
              <a:rPr lang="en-US" dirty="0">
                <a:solidFill>
                  <a:schemeClr val="bg1"/>
                </a:solidFill>
              </a:rPr>
              <a:t>, </a:t>
            </a:r>
            <a:r>
              <a:rPr lang="en-US" i="1" dirty="0">
                <a:solidFill>
                  <a:schemeClr val="accent2"/>
                </a:solidFill>
              </a:rPr>
              <a:t>slideInterval</a:t>
            </a:r>
            <a:r>
              <a:rPr lang="en-US" dirty="0">
                <a:solidFill>
                  <a:schemeClr val="bg1"/>
                </a:solidFill>
              </a:rPr>
              <a:t>, [</a:t>
            </a:r>
            <a:r>
              <a:rPr lang="en-US" i="1" dirty="0">
                <a:solidFill>
                  <a:schemeClr val="accent2"/>
                </a:solidFill>
              </a:rPr>
              <a:t>numTasks</a:t>
            </a:r>
            <a:r>
              <a:rPr lang="en-US" dirty="0">
                <a:solidFill>
                  <a:schemeClr val="bg1"/>
                </a:solidFill>
              </a:rPr>
              <a:t>])</a:t>
            </a:r>
          </a:p>
          <a:p>
            <a:r>
              <a:rPr lang="en-US" dirty="0">
                <a:solidFill>
                  <a:schemeClr val="bg1"/>
                </a:solidFill>
              </a:rPr>
              <a:t>Aggregates datastream of (K,V) Pairs where values for each key are aggregated using the </a:t>
            </a:r>
            <a:r>
              <a:rPr lang="en-US" i="1" dirty="0">
                <a:solidFill>
                  <a:schemeClr val="accent2"/>
                </a:solidFill>
              </a:rPr>
              <a:t>func</a:t>
            </a:r>
            <a:r>
              <a:rPr lang="en-US" dirty="0">
                <a:solidFill>
                  <a:schemeClr val="bg1"/>
                </a:solidFill>
              </a:rPr>
              <a:t> reduce functions over a windowLength</a:t>
            </a:r>
          </a:p>
          <a:p>
            <a:r>
              <a:rPr lang="en-US" dirty="0">
                <a:solidFill>
                  <a:schemeClr val="bg1"/>
                </a:solidFill>
              </a:rPr>
              <a:t>Improve by adding </a:t>
            </a:r>
            <a:r>
              <a:rPr lang="en-US" i="1" dirty="0">
                <a:solidFill>
                  <a:schemeClr val="accent2"/>
                </a:solidFill>
              </a:rPr>
              <a:t>inv</a:t>
            </a:r>
            <a:r>
              <a:rPr lang="en-US" dirty="0">
                <a:solidFill>
                  <a:schemeClr val="bg1"/>
                </a:solidFill>
              </a:rPr>
              <a:t> to input arguments</a:t>
            </a:r>
          </a:p>
          <a:p>
            <a:r>
              <a:rPr lang="en-US" dirty="0">
                <a:solidFill>
                  <a:schemeClr val="bg1"/>
                </a:solidFill>
              </a:rPr>
              <a:t> </a:t>
            </a:r>
            <a:r>
              <a:rPr lang="en-US" dirty="0">
                <a:solidFill>
                  <a:srgbClr val="00B0F0"/>
                </a:solidFill>
              </a:rPr>
              <a:t>reduceByKeyAndWindow</a:t>
            </a:r>
            <a:r>
              <a:rPr lang="en-US" dirty="0">
                <a:solidFill>
                  <a:schemeClr val="bg1"/>
                </a:solidFill>
              </a:rPr>
              <a:t>(</a:t>
            </a:r>
            <a:r>
              <a:rPr lang="en-US" i="1" dirty="0">
                <a:solidFill>
                  <a:schemeClr val="accent2"/>
                </a:solidFill>
              </a:rPr>
              <a:t>func</a:t>
            </a:r>
            <a:r>
              <a:rPr lang="en-US" dirty="0">
                <a:solidFill>
                  <a:schemeClr val="bg1"/>
                </a:solidFill>
              </a:rPr>
              <a:t>, </a:t>
            </a:r>
            <a:r>
              <a:rPr lang="en-US" i="1" dirty="0">
                <a:solidFill>
                  <a:schemeClr val="accent2"/>
                </a:solidFill>
              </a:rPr>
              <a:t>inv</a:t>
            </a:r>
            <a:r>
              <a:rPr lang="en-US" dirty="0">
                <a:solidFill>
                  <a:schemeClr val="bg1"/>
                </a:solidFill>
              </a:rPr>
              <a:t>, </a:t>
            </a:r>
            <a:r>
              <a:rPr lang="en-US" i="1" dirty="0">
                <a:solidFill>
                  <a:schemeClr val="accent2"/>
                </a:solidFill>
              </a:rPr>
              <a:t>windowLength</a:t>
            </a:r>
            <a:r>
              <a:rPr lang="en-US" dirty="0">
                <a:solidFill>
                  <a:schemeClr val="bg1"/>
                </a:solidFill>
              </a:rPr>
              <a:t>, </a:t>
            </a:r>
            <a:r>
              <a:rPr lang="en-US" i="1" dirty="0">
                <a:solidFill>
                  <a:schemeClr val="accent2"/>
                </a:solidFill>
              </a:rPr>
              <a:t>slideInterval</a:t>
            </a:r>
            <a:r>
              <a:rPr lang="en-US" dirty="0">
                <a:solidFill>
                  <a:schemeClr val="bg1"/>
                </a:solidFill>
              </a:rPr>
              <a:t>, [</a:t>
            </a:r>
            <a:r>
              <a:rPr lang="en-US" i="1" dirty="0">
                <a:solidFill>
                  <a:schemeClr val="accent2"/>
                </a:solidFill>
              </a:rPr>
              <a:t>numTasks</a:t>
            </a:r>
            <a:r>
              <a:rPr lang="en-US" dirty="0">
                <a:solidFill>
                  <a:schemeClr val="bg1"/>
                </a:solidFill>
              </a:rPr>
              <a:t>])</a:t>
            </a:r>
          </a:p>
          <a:p>
            <a:r>
              <a:rPr lang="en-US" dirty="0">
                <a:solidFill>
                  <a:schemeClr val="bg1"/>
                </a:solidFill>
              </a:rPr>
              <a:t>Reducing the new data that enters the sliding window, and “inverse reducing” the old data that leaves the window.</a:t>
            </a:r>
          </a:p>
          <a:p>
            <a:pPr lvl="1"/>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9654544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F3B9E-5F27-43A9-B9D6-6763EEA677D8}"/>
              </a:ext>
            </a:extLst>
          </p:cNvPr>
          <p:cNvSpPr>
            <a:spLocks noGrp="1"/>
          </p:cNvSpPr>
          <p:nvPr>
            <p:ph type="title"/>
          </p:nvPr>
        </p:nvSpPr>
        <p:spPr>
          <a:xfrm>
            <a:off x="838200" y="365125"/>
            <a:ext cx="10515600" cy="6035675"/>
          </a:xfrm>
        </p:spPr>
        <p:txBody>
          <a:bodyPr/>
          <a:lstStyle/>
          <a:p>
            <a:pPr algn="ctr"/>
            <a:r>
              <a:rPr lang="en-US" dirty="0">
                <a:solidFill>
                  <a:schemeClr val="bg1"/>
                </a:solidFill>
                <a:latin typeface="Roboto" pitchFamily="2" charset="0"/>
                <a:ea typeface="Roboto" pitchFamily="2" charset="0"/>
              </a:rPr>
              <a:t>Thank you for Watching!</a:t>
            </a:r>
            <a:br>
              <a:rPr lang="en-US" dirty="0">
                <a:solidFill>
                  <a:schemeClr val="bg1"/>
                </a:solidFill>
                <a:latin typeface="Roboto" pitchFamily="2" charset="0"/>
                <a:ea typeface="Roboto" pitchFamily="2" charset="0"/>
              </a:rPr>
            </a:br>
            <a:br>
              <a:rPr lang="en-US" dirty="0">
                <a:solidFill>
                  <a:schemeClr val="bg1"/>
                </a:solidFill>
                <a:latin typeface="Roboto" pitchFamily="2" charset="0"/>
                <a:ea typeface="Roboto" pitchFamily="2" charset="0"/>
              </a:rPr>
            </a:br>
            <a:r>
              <a:rPr lang="en-US" dirty="0">
                <a:solidFill>
                  <a:schemeClr val="bg1"/>
                </a:solidFill>
                <a:latin typeface="Roboto" pitchFamily="2" charset="0"/>
                <a:ea typeface="Roboto" pitchFamily="2" charset="0"/>
              </a:rPr>
              <a:t>Like and Subscribe for More Content</a:t>
            </a:r>
          </a:p>
        </p:txBody>
      </p:sp>
      <p:pic>
        <p:nvPicPr>
          <p:cNvPr id="4" name="Graphic 3" descr="Right Pointing Backhand Index ">
            <a:extLst>
              <a:ext uri="{FF2B5EF4-FFF2-40B4-BE49-F238E27FC236}">
                <a16:creationId xmlns:a16="http://schemas.microsoft.com/office/drawing/2014/main" id="{4A8C42E4-76BA-425C-86F3-1D98F7EA708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4241127">
            <a:off x="8089194" y="4726433"/>
            <a:ext cx="1912170" cy="1912170"/>
          </a:xfrm>
          <a:prstGeom prst="rect">
            <a:avLst/>
          </a:prstGeom>
        </p:spPr>
      </p:pic>
    </p:spTree>
    <p:extLst>
      <p:ext uri="{BB962C8B-B14F-4D97-AF65-F5344CB8AC3E}">
        <p14:creationId xmlns:p14="http://schemas.microsoft.com/office/powerpoint/2010/main" val="3157133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8B487-0293-4F00-8169-1EB37AFB186E}"/>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Resources</a:t>
            </a:r>
          </a:p>
        </p:txBody>
      </p:sp>
      <p:sp>
        <p:nvSpPr>
          <p:cNvPr id="3" name="Content Placeholder 2">
            <a:extLst>
              <a:ext uri="{FF2B5EF4-FFF2-40B4-BE49-F238E27FC236}">
                <a16:creationId xmlns:a16="http://schemas.microsoft.com/office/drawing/2014/main" id="{638B04B1-B1F0-4E15-8EA4-6BF4B8C3C2B3}"/>
              </a:ext>
            </a:extLst>
          </p:cNvPr>
          <p:cNvSpPr>
            <a:spLocks noGrp="1"/>
          </p:cNvSpPr>
          <p:nvPr>
            <p:ph idx="1"/>
          </p:nvPr>
        </p:nvSpPr>
        <p:spPr/>
        <p:txBody>
          <a:bodyPr>
            <a:normAutofit lnSpcReduction="10000"/>
          </a:bodyPr>
          <a:lstStyle/>
          <a:p>
            <a:r>
              <a:rPr lang="en-US" dirty="0">
                <a:solidFill>
                  <a:schemeClr val="bg1"/>
                </a:solidFill>
                <a:latin typeface="Roboto" pitchFamily="2" charset="0"/>
                <a:ea typeface="Roboto" pitchFamily="2" charset="0"/>
              </a:rPr>
              <a:t>Spark Streaming Guide</a:t>
            </a:r>
          </a:p>
          <a:p>
            <a:r>
              <a:rPr lang="en-US" dirty="0">
                <a:solidFill>
                  <a:schemeClr val="bg1"/>
                </a:solidFill>
                <a:latin typeface="Roboto" pitchFamily="2" charset="0"/>
                <a:ea typeface="Roboto" pitchFamily="2" charset="0"/>
                <a:hlinkClick r:id="rId3"/>
              </a:rPr>
              <a:t>https://spark.apache.org/docs/latest/streaming-programming-guide.html</a:t>
            </a:r>
            <a:endParaRPr lang="en-US" dirty="0">
              <a:solidFill>
                <a:schemeClr val="bg1"/>
              </a:solidFill>
              <a:latin typeface="Roboto" pitchFamily="2" charset="0"/>
              <a:ea typeface="Roboto" pitchFamily="2" charset="0"/>
            </a:endParaRPr>
          </a:p>
          <a:p>
            <a:r>
              <a:rPr lang="en-US" u="sng" dirty="0">
                <a:solidFill>
                  <a:schemeClr val="bg1"/>
                </a:solidFill>
                <a:latin typeface="Roboto" pitchFamily="2" charset="0"/>
                <a:ea typeface="Roboto" pitchFamily="2" charset="0"/>
                <a:hlinkClick r:id="rId4"/>
              </a:rPr>
              <a:t>https://youtu.be/AqcszswBRFQ</a:t>
            </a:r>
            <a:endParaRPr lang="en-US" u="sng" dirty="0">
              <a:solidFill>
                <a:schemeClr val="bg1"/>
              </a:solidFill>
              <a:latin typeface="Roboto" pitchFamily="2" charset="0"/>
              <a:ea typeface="Roboto" pitchFamily="2" charset="0"/>
            </a:endParaRPr>
          </a:p>
          <a:p>
            <a:r>
              <a:rPr lang="en-US" dirty="0">
                <a:solidFill>
                  <a:schemeClr val="bg1"/>
                </a:solidFill>
                <a:latin typeface="Roboto" pitchFamily="2" charset="0"/>
                <a:ea typeface="Roboto" pitchFamily="2" charset="0"/>
                <a:hlinkClick r:id="rId5"/>
              </a:rPr>
              <a:t>https://www.toptal.com/apache/apache-spark-streaming-twitter</a:t>
            </a:r>
            <a:r>
              <a:rPr lang="en-US" dirty="0">
                <a:solidFill>
                  <a:schemeClr val="bg1"/>
                </a:solidFill>
                <a:latin typeface="Roboto" pitchFamily="2" charset="0"/>
                <a:ea typeface="Roboto" pitchFamily="2" charset="0"/>
              </a:rPr>
              <a:t> </a:t>
            </a:r>
          </a:p>
          <a:p>
            <a:r>
              <a:rPr lang="en-US" dirty="0">
                <a:solidFill>
                  <a:schemeClr val="bg1"/>
                </a:solidFill>
                <a:latin typeface="Roboto" pitchFamily="2" charset="0"/>
                <a:ea typeface="Roboto" pitchFamily="2" charset="0"/>
                <a:hlinkClick r:id="rId6"/>
              </a:rPr>
              <a:t>https://github.com/databricks/spark-training/blob/master/website/realtime-processing-with-spark-streaming.md</a:t>
            </a:r>
            <a:r>
              <a:rPr lang="en-US" dirty="0">
                <a:solidFill>
                  <a:schemeClr val="bg1"/>
                </a:solidFill>
                <a:latin typeface="Roboto" pitchFamily="2" charset="0"/>
                <a:ea typeface="Roboto" pitchFamily="2" charset="0"/>
              </a:rPr>
              <a:t> </a:t>
            </a:r>
          </a:p>
          <a:p>
            <a:r>
              <a:rPr lang="en-US" dirty="0">
                <a:solidFill>
                  <a:schemeClr val="bg1"/>
                </a:solidFill>
                <a:latin typeface="Roboto" pitchFamily="2" charset="0"/>
                <a:ea typeface="Roboto" pitchFamily="2" charset="0"/>
                <a:hlinkClick r:id="rId7"/>
              </a:rPr>
              <a:t>https://apps.twitter.com/app/14399887</a:t>
            </a:r>
            <a:r>
              <a:rPr lang="en-US" dirty="0">
                <a:solidFill>
                  <a:schemeClr val="bg1"/>
                </a:solidFill>
                <a:latin typeface="Roboto" pitchFamily="2" charset="0"/>
                <a:ea typeface="Roboto" pitchFamily="2" charset="0"/>
              </a:rPr>
              <a:t> </a:t>
            </a:r>
          </a:p>
          <a:p>
            <a:endParaRPr lang="en-US" dirty="0">
              <a:latin typeface="Roboto" pitchFamily="2" charset="0"/>
              <a:ea typeface="Roboto" pitchFamily="2" charset="0"/>
            </a:endParaRPr>
          </a:p>
        </p:txBody>
      </p:sp>
    </p:spTree>
    <p:extLst>
      <p:ext uri="{BB962C8B-B14F-4D97-AF65-F5344CB8AC3E}">
        <p14:creationId xmlns:p14="http://schemas.microsoft.com/office/powerpoint/2010/main" val="18053225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280</TotalTime>
  <Words>154</Words>
  <Application>Microsoft Office PowerPoint</Application>
  <PresentationFormat>Widescreen</PresentationFormat>
  <Paragraphs>41</Paragraphs>
  <Slides>7</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Calibri Light</vt:lpstr>
      <vt:lpstr>Consolas</vt:lpstr>
      <vt:lpstr>Roboto</vt:lpstr>
      <vt:lpstr>Office Theme</vt:lpstr>
      <vt:lpstr>Tracking the Top 5 Most Popular Hashtags</vt:lpstr>
      <vt:lpstr>Overview</vt:lpstr>
      <vt:lpstr>To the Code!</vt:lpstr>
      <vt:lpstr>What is reduceByKeyAndWindow?</vt:lpstr>
      <vt:lpstr>What is reduceByKeyAndWindow?</vt:lpstr>
      <vt:lpstr>Thank you for Watching!  Like and Subscribe for More Content</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20</cp:revision>
  <dcterms:created xsi:type="dcterms:W3CDTF">2017-10-26T16:43:38Z</dcterms:created>
  <dcterms:modified xsi:type="dcterms:W3CDTF">2017-11-16T03:58:18Z</dcterms:modified>
</cp:coreProperties>
</file>

<file path=docProps/thumbnail.jpeg>
</file>